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86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8288000" cy="10287000"/>
  <p:notesSz cx="6858000" cy="9144000"/>
  <p:embeddedFontLst>
    <p:embeddedFont>
      <p:font typeface="王漢宗疊圓體" panose="02000500000000000000" pitchFamily="2" charset="-120"/>
      <p:regular r:id="rId34"/>
    </p:embeddedFont>
    <p:embeddedFont>
      <p:font typeface="杨任东竹石体" panose="02000000000000000000" pitchFamily="2" charset="-122"/>
      <p:regular r:id="rId35"/>
    </p:embeddedFont>
    <p:embeddedFont>
      <p:font typeface="Noto Sans T Chinese" panose="020B0500000000000000" pitchFamily="34" charset="-128"/>
      <p:regular r:id="rId36"/>
    </p:embeddedFont>
    <p:embeddedFont>
      <p:font typeface="Noto Sans T Chinese Bold" panose="020B0800000000000000" pitchFamily="34" charset="-128"/>
      <p:regular r:id="rId37"/>
      <p:bold r:id="rId38"/>
    </p:embeddedFont>
    <p:embeddedFont>
      <p:font typeface="Blinker" panose="02000000000000000000" pitchFamily="2" charset="0"/>
      <p:regular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 Extra Bold" panose="020B0906030804020204" pitchFamily="34" charset="0"/>
      <p:regular r:id="rId44"/>
      <p:bold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2" autoAdjust="0"/>
    <p:restoredTop sz="94663" autoAdjust="0"/>
  </p:normalViewPr>
  <p:slideViewPr>
    <p:cSldViewPr>
      <p:cViewPr varScale="1">
        <p:scale>
          <a:sx n="78" d="100"/>
          <a:sy n="78" d="100"/>
        </p:scale>
        <p:origin x="2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羿安" userId="d898afc7a9958386" providerId="LiveId" clId="{27E4D078-A901-4E9E-9EEB-9562E20CE8C8}"/>
    <pc:docChg chg="custSel modSld">
      <pc:chgData name="羿安" userId="d898afc7a9958386" providerId="LiveId" clId="{27E4D078-A901-4E9E-9EEB-9562E20CE8C8}" dt="2023-05-17T21:03:02.092" v="15" actId="167"/>
      <pc:docMkLst>
        <pc:docMk/>
      </pc:docMkLst>
      <pc:sldChg chg="modSp mod">
        <pc:chgData name="羿安" userId="d898afc7a9958386" providerId="LiveId" clId="{27E4D078-A901-4E9E-9EEB-9562E20CE8C8}" dt="2023-05-17T20:55:14.633" v="1" actId="170"/>
        <pc:sldMkLst>
          <pc:docMk/>
          <pc:sldMk cId="0" sldId="258"/>
        </pc:sldMkLst>
        <pc:spChg chg="ord">
          <ac:chgData name="羿安" userId="d898afc7a9958386" providerId="LiveId" clId="{27E4D078-A901-4E9E-9EEB-9562E20CE8C8}" dt="2023-05-17T20:55:14.633" v="1" actId="170"/>
          <ac:spMkLst>
            <pc:docMk/>
            <pc:sldMk cId="0" sldId="258"/>
            <ac:spMk id="52" creationId="{42D6DEE4-C5CA-4B6D-9772-C3B48F1DDBA6}"/>
          </ac:spMkLst>
        </pc:spChg>
      </pc:sldChg>
      <pc:sldChg chg="modSp mod">
        <pc:chgData name="羿安" userId="d898afc7a9958386" providerId="LiveId" clId="{27E4D078-A901-4E9E-9EEB-9562E20CE8C8}" dt="2023-05-17T20:55:48.626" v="3" actId="170"/>
        <pc:sldMkLst>
          <pc:docMk/>
          <pc:sldMk cId="0" sldId="259"/>
        </pc:sldMkLst>
        <pc:spChg chg="ord">
          <ac:chgData name="羿安" userId="d898afc7a9958386" providerId="LiveId" clId="{27E4D078-A901-4E9E-9EEB-9562E20CE8C8}" dt="2023-05-17T20:55:48.626" v="3" actId="170"/>
          <ac:spMkLst>
            <pc:docMk/>
            <pc:sldMk cId="0" sldId="259"/>
            <ac:spMk id="50" creationId="{C930649C-F63C-4193-BF60-39103E76C19B}"/>
          </ac:spMkLst>
        </pc:spChg>
      </pc:sldChg>
      <pc:sldChg chg="modSp mod">
        <pc:chgData name="羿安" userId="d898afc7a9958386" providerId="LiveId" clId="{27E4D078-A901-4E9E-9EEB-9562E20CE8C8}" dt="2023-05-17T20:56:49.619" v="5" actId="170"/>
        <pc:sldMkLst>
          <pc:docMk/>
          <pc:sldMk cId="0" sldId="260"/>
        </pc:sldMkLst>
        <pc:spChg chg="ord">
          <ac:chgData name="羿安" userId="d898afc7a9958386" providerId="LiveId" clId="{27E4D078-A901-4E9E-9EEB-9562E20CE8C8}" dt="2023-05-17T20:56:49.619" v="5" actId="170"/>
          <ac:spMkLst>
            <pc:docMk/>
            <pc:sldMk cId="0" sldId="260"/>
            <ac:spMk id="50" creationId="{60D3A90B-3190-4FA9-BE2D-622AA9CED612}"/>
          </ac:spMkLst>
        </pc:spChg>
      </pc:sldChg>
      <pc:sldChg chg="modSp mod">
        <pc:chgData name="羿安" userId="d898afc7a9958386" providerId="LiveId" clId="{27E4D078-A901-4E9E-9EEB-9562E20CE8C8}" dt="2023-05-17T20:58:59.762" v="7" actId="170"/>
        <pc:sldMkLst>
          <pc:docMk/>
          <pc:sldMk cId="0" sldId="261"/>
        </pc:sldMkLst>
        <pc:spChg chg="ord">
          <ac:chgData name="羿安" userId="d898afc7a9958386" providerId="LiveId" clId="{27E4D078-A901-4E9E-9EEB-9562E20CE8C8}" dt="2023-05-17T20:58:59.762" v="7" actId="170"/>
          <ac:spMkLst>
            <pc:docMk/>
            <pc:sldMk cId="0" sldId="261"/>
            <ac:spMk id="52" creationId="{A0D4D27F-B801-4D99-B318-60FA6B2A56D1}"/>
          </ac:spMkLst>
        </pc:spChg>
      </pc:sldChg>
      <pc:sldChg chg="addSp delSp modSp mod delAnim modAnim">
        <pc:chgData name="羿安" userId="d898afc7a9958386" providerId="LiveId" clId="{27E4D078-A901-4E9E-9EEB-9562E20CE8C8}" dt="2023-05-17T21:03:02.092" v="15" actId="167"/>
        <pc:sldMkLst>
          <pc:docMk/>
          <pc:sldMk cId="0" sldId="277"/>
        </pc:sldMkLst>
        <pc:spChg chg="ord">
          <ac:chgData name="羿安" userId="d898afc7a9958386" providerId="LiveId" clId="{27E4D078-A901-4E9E-9EEB-9562E20CE8C8}" dt="2023-05-17T21:02:37.057" v="10" actId="170"/>
          <ac:spMkLst>
            <pc:docMk/>
            <pc:sldMk cId="0" sldId="277"/>
            <ac:spMk id="51" creationId="{A62D4CBE-AA16-4081-ABDB-CF2D3BC18402}"/>
          </ac:spMkLst>
        </pc:spChg>
        <pc:picChg chg="del">
          <ac:chgData name="羿安" userId="d898afc7a9958386" providerId="LiveId" clId="{27E4D078-A901-4E9E-9EEB-9562E20CE8C8}" dt="2023-05-17T21:02:32.441" v="9" actId="478"/>
          <ac:picMkLst>
            <pc:docMk/>
            <pc:sldMk cId="0" sldId="277"/>
            <ac:picMk id="52" creationId="{ED8A0604-A6CC-496F-A0A9-F984D6FD61C2}"/>
          </ac:picMkLst>
        </pc:picChg>
        <pc:picChg chg="add mod ord">
          <ac:chgData name="羿安" userId="d898afc7a9958386" providerId="LiveId" clId="{27E4D078-A901-4E9E-9EEB-9562E20CE8C8}" dt="2023-05-17T21:03:02.092" v="15" actId="167"/>
          <ac:picMkLst>
            <pc:docMk/>
            <pc:sldMk cId="0" sldId="277"/>
            <ac:picMk id="53" creationId="{11507F4D-5308-452A-9923-F813D851D05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7BF7A-F5C9-8840-8348-D7E710D1DD10}" type="datetimeFigureOut">
              <a:rPr kumimoji="1" lang="zh-TW" altLang="en-US" smtClean="0"/>
              <a:t>2023/5/18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06BF6-F6F0-2F44-9870-106A1857B4C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9896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06BF6-F6F0-2F44-9870-106A1857B4C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736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22.svg"/><Relationship Id="rId21" Type="http://schemas.openxmlformats.org/officeDocument/2006/relationships/image" Target="../media/image60.svg"/><Relationship Id="rId7" Type="http://schemas.openxmlformats.org/officeDocument/2006/relationships/image" Target="../media/image46.svg"/><Relationship Id="rId12" Type="http://schemas.openxmlformats.org/officeDocument/2006/relationships/image" Target="../media/image51.jpeg"/><Relationship Id="rId17" Type="http://schemas.openxmlformats.org/officeDocument/2006/relationships/image" Target="../media/image56.svg"/><Relationship Id="rId2" Type="http://schemas.openxmlformats.org/officeDocument/2006/relationships/image" Target="../media/image21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24" Type="http://schemas.openxmlformats.org/officeDocument/2006/relationships/image" Target="../media/image63.png"/><Relationship Id="rId5" Type="http://schemas.openxmlformats.org/officeDocument/2006/relationships/image" Target="../media/image44.svg"/><Relationship Id="rId15" Type="http://schemas.openxmlformats.org/officeDocument/2006/relationships/image" Target="../media/image54.svg"/><Relationship Id="rId23" Type="http://schemas.openxmlformats.org/officeDocument/2006/relationships/image" Target="../media/image62.svg"/><Relationship Id="rId10" Type="http://schemas.openxmlformats.org/officeDocument/2006/relationships/image" Target="../media/image49.png"/><Relationship Id="rId19" Type="http://schemas.openxmlformats.org/officeDocument/2006/relationships/image" Target="../media/image58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5.png"/><Relationship Id="rId12" Type="http://schemas.openxmlformats.org/officeDocument/2006/relationships/image" Target="../media/image68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svg"/><Relationship Id="rId11" Type="http://schemas.openxmlformats.org/officeDocument/2006/relationships/image" Target="../media/image67.pn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64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.sv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.sv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8.sv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svg"/><Relationship Id="rId11" Type="http://schemas.openxmlformats.org/officeDocument/2006/relationships/image" Target="../media/image67.png"/><Relationship Id="rId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71.png"/><Relationship Id="rId9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72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svg"/><Relationship Id="rId7" Type="http://schemas.openxmlformats.org/officeDocument/2006/relationships/image" Target="../media/image6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68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7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8.sv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.svg"/><Relationship Id="rId11" Type="http://schemas.openxmlformats.org/officeDocument/2006/relationships/image" Target="../media/image67.png"/><Relationship Id="rId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73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7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.svg"/><Relationship Id="rId7" Type="http://schemas.openxmlformats.org/officeDocument/2006/relationships/image" Target="../media/image6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6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6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11" Type="http://schemas.openxmlformats.org/officeDocument/2006/relationships/image" Target="../media/image77.svg"/><Relationship Id="rId5" Type="http://schemas.openxmlformats.org/officeDocument/2006/relationships/image" Target="../media/image75.png"/><Relationship Id="rId10" Type="http://schemas.openxmlformats.org/officeDocument/2006/relationships/image" Target="../media/image76.png"/><Relationship Id="rId4" Type="http://schemas.openxmlformats.org/officeDocument/2006/relationships/image" Target="../media/image74.jpeg"/><Relationship Id="rId9" Type="http://schemas.openxmlformats.org/officeDocument/2006/relationships/image" Target="../media/image1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8.sv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6.svg"/><Relationship Id="rId11" Type="http://schemas.openxmlformats.org/officeDocument/2006/relationships/image" Target="../media/image67.png"/><Relationship Id="rId5" Type="http://schemas.openxmlformats.org/officeDocument/2006/relationships/image" Target="../media/image5.png"/><Relationship Id="rId10" Type="http://schemas.openxmlformats.org/officeDocument/2006/relationships/image" Target="../media/image66.svg"/><Relationship Id="rId4" Type="http://schemas.openxmlformats.org/officeDocument/2006/relationships/image" Target="../media/image78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7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3" Type="http://schemas.openxmlformats.org/officeDocument/2006/relationships/image" Target="../media/image81.svg"/><Relationship Id="rId7" Type="http://schemas.openxmlformats.org/officeDocument/2006/relationships/image" Target="../media/image83.jpe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87.svg"/><Relationship Id="rId5" Type="http://schemas.openxmlformats.org/officeDocument/2006/relationships/image" Target="../media/image21.png"/><Relationship Id="rId10" Type="http://schemas.openxmlformats.org/officeDocument/2006/relationships/image" Target="../media/image86.png"/><Relationship Id="rId4" Type="http://schemas.openxmlformats.org/officeDocument/2006/relationships/image" Target="../media/image82.jpeg"/><Relationship Id="rId9" Type="http://schemas.openxmlformats.org/officeDocument/2006/relationships/image" Target="../media/image85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104.png"/><Relationship Id="rId3" Type="http://schemas.openxmlformats.org/officeDocument/2006/relationships/image" Target="../media/image22.svg"/><Relationship Id="rId21" Type="http://schemas.openxmlformats.org/officeDocument/2006/relationships/image" Target="../media/image107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103.svg"/><Relationship Id="rId25" Type="http://schemas.openxmlformats.org/officeDocument/2006/relationships/image" Target="../media/image85.svg"/><Relationship Id="rId2" Type="http://schemas.openxmlformats.org/officeDocument/2006/relationships/image" Target="../media/image21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24" Type="http://schemas.openxmlformats.org/officeDocument/2006/relationships/image" Target="../media/image84.png"/><Relationship Id="rId5" Type="http://schemas.openxmlformats.org/officeDocument/2006/relationships/image" Target="../media/image91.svg"/><Relationship Id="rId15" Type="http://schemas.openxmlformats.org/officeDocument/2006/relationships/image" Target="../media/image101.svg"/><Relationship Id="rId23" Type="http://schemas.openxmlformats.org/officeDocument/2006/relationships/image" Target="../media/image109.svg"/><Relationship Id="rId10" Type="http://schemas.openxmlformats.org/officeDocument/2006/relationships/image" Target="../media/image96.png"/><Relationship Id="rId19" Type="http://schemas.openxmlformats.org/officeDocument/2006/relationships/image" Target="../media/image105.sv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svg"/><Relationship Id="rId18" Type="http://schemas.openxmlformats.org/officeDocument/2006/relationships/image" Target="../media/image121.png"/><Relationship Id="rId26" Type="http://schemas.openxmlformats.org/officeDocument/2006/relationships/image" Target="../media/image129.png"/><Relationship Id="rId3" Type="http://schemas.openxmlformats.org/officeDocument/2006/relationships/image" Target="../media/image110.png"/><Relationship Id="rId21" Type="http://schemas.openxmlformats.org/officeDocument/2006/relationships/image" Target="../media/image124.svg"/><Relationship Id="rId7" Type="http://schemas.openxmlformats.org/officeDocument/2006/relationships/image" Target="../media/image85.svg"/><Relationship Id="rId12" Type="http://schemas.openxmlformats.org/officeDocument/2006/relationships/image" Target="../media/image115.png"/><Relationship Id="rId17" Type="http://schemas.openxmlformats.org/officeDocument/2006/relationships/image" Target="../media/image120.svg"/><Relationship Id="rId25" Type="http://schemas.openxmlformats.org/officeDocument/2006/relationships/image" Target="../media/image128.svg"/><Relationship Id="rId2" Type="http://schemas.openxmlformats.org/officeDocument/2006/relationships/image" Target="../media/image83.jpeg"/><Relationship Id="rId16" Type="http://schemas.openxmlformats.org/officeDocument/2006/relationships/image" Target="../media/image119.png"/><Relationship Id="rId20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4.svg"/><Relationship Id="rId24" Type="http://schemas.openxmlformats.org/officeDocument/2006/relationships/image" Target="../media/image127.png"/><Relationship Id="rId5" Type="http://schemas.openxmlformats.org/officeDocument/2006/relationships/image" Target="../media/image22.svg"/><Relationship Id="rId15" Type="http://schemas.openxmlformats.org/officeDocument/2006/relationships/image" Target="../media/image118.svg"/><Relationship Id="rId23" Type="http://schemas.openxmlformats.org/officeDocument/2006/relationships/image" Target="../media/image126.svg"/><Relationship Id="rId10" Type="http://schemas.openxmlformats.org/officeDocument/2006/relationships/image" Target="../media/image113.png"/><Relationship Id="rId19" Type="http://schemas.openxmlformats.org/officeDocument/2006/relationships/image" Target="../media/image122.svg"/><Relationship Id="rId4" Type="http://schemas.openxmlformats.org/officeDocument/2006/relationships/image" Target="../media/image21.png"/><Relationship Id="rId9" Type="http://schemas.openxmlformats.org/officeDocument/2006/relationships/image" Target="../media/image112.svg"/><Relationship Id="rId14" Type="http://schemas.openxmlformats.org/officeDocument/2006/relationships/image" Target="../media/image117.png"/><Relationship Id="rId22" Type="http://schemas.openxmlformats.org/officeDocument/2006/relationships/image" Target="../media/image125.png"/><Relationship Id="rId27" Type="http://schemas.openxmlformats.org/officeDocument/2006/relationships/image" Target="../media/image130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svg"/><Relationship Id="rId3" Type="http://schemas.openxmlformats.org/officeDocument/2006/relationships/image" Target="../media/image22.svg"/><Relationship Id="rId7" Type="http://schemas.openxmlformats.org/officeDocument/2006/relationships/image" Target="../media/image134.svg"/><Relationship Id="rId12" Type="http://schemas.openxmlformats.org/officeDocument/2006/relationships/image" Target="../media/image1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svg"/><Relationship Id="rId5" Type="http://schemas.openxmlformats.org/officeDocument/2006/relationships/image" Target="../media/image132.svg"/><Relationship Id="rId15" Type="http://schemas.openxmlformats.org/officeDocument/2006/relationships/image" Target="../media/image142.sv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svg"/><Relationship Id="rId14" Type="http://schemas.openxmlformats.org/officeDocument/2006/relationships/image" Target="../media/image14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6.svg"/><Relationship Id="rId3" Type="http://schemas.openxmlformats.org/officeDocument/2006/relationships/image" Target="../media/image22.svg"/><Relationship Id="rId7" Type="http://schemas.openxmlformats.org/officeDocument/2006/relationships/image" Target="../media/image140.svg"/><Relationship Id="rId12" Type="http://schemas.openxmlformats.org/officeDocument/2006/relationships/image" Target="../media/image145.png"/><Relationship Id="rId17" Type="http://schemas.openxmlformats.org/officeDocument/2006/relationships/image" Target="../media/image150.svg"/><Relationship Id="rId2" Type="http://schemas.openxmlformats.org/officeDocument/2006/relationships/image" Target="../media/image21.png"/><Relationship Id="rId16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1" Type="http://schemas.openxmlformats.org/officeDocument/2006/relationships/image" Target="../media/image144.svg"/><Relationship Id="rId5" Type="http://schemas.openxmlformats.org/officeDocument/2006/relationships/image" Target="../media/image136.svg"/><Relationship Id="rId15" Type="http://schemas.openxmlformats.org/officeDocument/2006/relationships/image" Target="../media/image148.svg"/><Relationship Id="rId10" Type="http://schemas.openxmlformats.org/officeDocument/2006/relationships/image" Target="../media/image143.png"/><Relationship Id="rId4" Type="http://schemas.openxmlformats.org/officeDocument/2006/relationships/image" Target="../media/image135.png"/><Relationship Id="rId9" Type="http://schemas.openxmlformats.org/officeDocument/2006/relationships/image" Target="../media/image142.svg"/><Relationship Id="rId14" Type="http://schemas.openxmlformats.org/officeDocument/2006/relationships/image" Target="../media/image14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svg"/><Relationship Id="rId4" Type="http://schemas.openxmlformats.org/officeDocument/2006/relationships/image" Target="../media/image1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55.svg"/><Relationship Id="rId4" Type="http://schemas.openxmlformats.org/officeDocument/2006/relationships/image" Target="../media/image153.png"/><Relationship Id="rId9" Type="http://schemas.openxmlformats.org/officeDocument/2006/relationships/image" Target="../media/image1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8.sv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2.svg"/><Relationship Id="rId7" Type="http://schemas.openxmlformats.org/officeDocument/2006/relationships/image" Target="../media/image4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logo">
            <a:hlinkClick r:id="" action="ppaction://media"/>
            <a:extLst>
              <a:ext uri="{FF2B5EF4-FFF2-40B4-BE49-F238E27FC236}">
                <a16:creationId xmlns:a16="http://schemas.microsoft.com/office/drawing/2014/main" id="{947CAC7A-03AA-4D2A-AAF0-8B39F503A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897600" cy="106299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D5E621F-D16E-4385-8069-F48419E137B9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68155" y="9171678"/>
            <a:ext cx="2091181" cy="209118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5996266"/>
            <a:ext cx="3821683" cy="382168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087570" y="8050705"/>
            <a:ext cx="2050000" cy="20500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911614" y="9212859"/>
            <a:ext cx="2050000" cy="20500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152119" y="5034163"/>
            <a:ext cx="9687856" cy="158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51"/>
              </a:lnSpc>
            </a:pPr>
            <a:r>
              <a:rPr lang="en-US" sz="9251">
                <a:solidFill>
                  <a:srgbClr val="000000"/>
                </a:solidFill>
                <a:ea typeface="字由点字青花行楷"/>
              </a:rPr>
              <a:t>不要心灰意code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52119" y="6542860"/>
            <a:ext cx="5107426" cy="57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5"/>
              </a:lnSpc>
            </a:pPr>
            <a:r>
              <a:rPr lang="en-US" sz="3360">
                <a:solidFill>
                  <a:srgbClr val="000000"/>
                </a:solidFill>
                <a:ea typeface="杨任东竹石体"/>
              </a:rPr>
              <a:t>第五組／組別／112509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FE0AB56-01A1-48BD-A877-AE57C61B1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794" y="918075"/>
            <a:ext cx="9269794" cy="9269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6413" y="9059030"/>
            <a:ext cx="961356" cy="156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6</a:t>
            </a:r>
          </a:p>
          <a:p>
            <a:pPr algn="ctr">
              <a:lnSpc>
                <a:spcPts val="6299"/>
              </a:lnSpc>
            </a:pPr>
            <a:endParaRPr lang="en-US" sz="4499" dirty="0">
              <a:solidFill>
                <a:srgbClr val="FFFFFF"/>
              </a:solidFill>
              <a:latin typeface="Open Sans Extra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049711" y="7751106"/>
            <a:ext cx="2518150" cy="206030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653711" y="2495940"/>
            <a:ext cx="9972557" cy="779106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8295" y="2702665"/>
            <a:ext cx="4150055" cy="411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088451" y="9035841"/>
            <a:ext cx="1199549" cy="125115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639990" y="2977734"/>
            <a:ext cx="1221414" cy="122141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8616891" y="2939322"/>
            <a:ext cx="9289879" cy="519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開發語言：</a:t>
            </a:r>
          </a:p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開發框架：</a:t>
            </a:r>
          </a:p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程式編輯器：</a:t>
            </a:r>
          </a:p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資料庫：</a:t>
            </a:r>
          </a:p>
          <a:p>
            <a:pPr>
              <a:lnSpc>
                <a:spcPts val="8331"/>
              </a:lnSpc>
            </a:pPr>
            <a:endParaRPr lang="en-US" sz="4165">
              <a:solidFill>
                <a:srgbClr val="000000"/>
              </a:solidFill>
              <a:ea typeface="Noto Sans T Chinese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754215" y="5301658"/>
            <a:ext cx="789188" cy="78918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813658" y="5317180"/>
            <a:ext cx="3836122" cy="201570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261830" y="3078185"/>
            <a:ext cx="978415" cy="10205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 cstate="print">
            <a:alphaModFix amt="6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045672" y="5693553"/>
            <a:ext cx="1445098" cy="139583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045672" y="3263172"/>
            <a:ext cx="1657947" cy="129326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1328509">
            <a:off x="14828331" y="6139579"/>
            <a:ext cx="1177956" cy="117795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1361094" y="4377320"/>
            <a:ext cx="1639925" cy="74616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28700" y="973370"/>
            <a:ext cx="5832277" cy="10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系統開發環境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rcRect/>
          <a:stretch>
            <a:fillRect/>
          </a:stretch>
        </p:blipFill>
        <p:spPr>
          <a:xfrm>
            <a:off x="7671261" y="0"/>
            <a:ext cx="787984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75413" y="1335973"/>
            <a:ext cx="575990" cy="57599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892297" y="5665259"/>
            <a:ext cx="575990" cy="57599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03352" y="7185226"/>
            <a:ext cx="575990" cy="57599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6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7654339" y="4222493"/>
            <a:ext cx="575990" cy="575990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7657201" y="558905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59650" y="713190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37455" y="1282656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465240" y="2779728"/>
            <a:ext cx="4841573" cy="575990"/>
            <a:chOff x="0" y="0"/>
            <a:chExt cx="6455431" cy="767987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767987" cy="767987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008673" y="-45689"/>
              <a:ext cx="5446758" cy="783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ea typeface="Blinker"/>
                </a:rPr>
                <a:t>會員獨享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6413" y="3819511"/>
            <a:ext cx="4773098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系統介面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01932" y="5349144"/>
            <a:ext cx="5384547" cy="7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0"/>
              </a:lnSpc>
            </a:pPr>
            <a:r>
              <a:rPr lang="en-US" sz="4222">
                <a:solidFill>
                  <a:srgbClr val="FFFFFF"/>
                </a:solidFill>
                <a:latin typeface="Noto Sans T Chinese Bold"/>
              </a:rPr>
              <a:t>system interface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419243" y="4146293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090041" y="8682310"/>
            <a:ext cx="575990" cy="575990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846339" y="8628993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教材">
            <a:hlinkClick r:id="" action="ppaction://media"/>
            <a:extLst>
              <a:ext uri="{FF2B5EF4-FFF2-40B4-BE49-F238E27FC236}">
                <a16:creationId xmlns:a16="http://schemas.microsoft.com/office/drawing/2014/main" id="{43C55EFE-531E-45BB-8931-8166FE1B81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8" y="-186102"/>
            <a:ext cx="19134748" cy="10763296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2A5D4851-9CE9-404C-A048-220F190E1BC7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193256" y="405594"/>
            <a:ext cx="6984173" cy="160636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7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60534" y="572447"/>
            <a:ext cx="5533273" cy="127265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 l="25842" t="2801" r="2337" b="7308"/>
          <a:stretch>
            <a:fillRect/>
          </a:stretch>
        </p:blipFill>
        <p:spPr>
          <a:xfrm>
            <a:off x="5112467" y="2370885"/>
            <a:ext cx="9618955" cy="574991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33216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題目專區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60534" y="572447"/>
            <a:ext cx="5533273" cy="127265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 l="30372" t="8321" r="7375" b="16786"/>
          <a:stretch>
            <a:fillRect/>
          </a:stretch>
        </p:blipFill>
        <p:spPr>
          <a:xfrm>
            <a:off x="5068925" y="2424986"/>
            <a:ext cx="9763478" cy="562531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33216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教材專區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會員">
            <a:hlinkClick r:id="" action="ppaction://media"/>
            <a:extLst>
              <a:ext uri="{FF2B5EF4-FFF2-40B4-BE49-F238E27FC236}">
                <a16:creationId xmlns:a16="http://schemas.microsoft.com/office/drawing/2014/main" id="{95AB1317-5519-474B-BD27-5505E2B80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9" y="-186103"/>
            <a:ext cx="18796599" cy="10573087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74127AF4-7A7F-4C52-A21A-70651A5E2CAC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76093" y="2071507"/>
            <a:ext cx="5466499" cy="1257295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544265" y="2143612"/>
            <a:ext cx="408506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26689" t="784" r="1077" b="11349"/>
          <a:stretch>
            <a:fillRect/>
          </a:stretch>
        </p:blipFill>
        <p:spPr>
          <a:xfrm>
            <a:off x="5129130" y="2432573"/>
            <a:ext cx="9667041" cy="567859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88011" y="538135"/>
            <a:ext cx="5831637" cy="134127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B4124EF4-676B-45EE-A834-2AE0F4649A6E}"/>
              </a:ext>
            </a:extLst>
          </p:cNvPr>
          <p:cNvSpPr/>
          <p:nvPr/>
        </p:nvSpPr>
        <p:spPr>
          <a:xfrm>
            <a:off x="-381000" y="-160035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630954" y="3514269"/>
            <a:ext cx="400132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189386" y="3466647"/>
            <a:ext cx="5466499" cy="1257295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30582" t="20663" r="7865" b="6085"/>
          <a:stretch>
            <a:fillRect/>
          </a:stretch>
        </p:blipFill>
        <p:spPr>
          <a:xfrm>
            <a:off x="4991913" y="2464976"/>
            <a:ext cx="9799314" cy="558512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88011" y="538135"/>
            <a:ext cx="5831637" cy="134127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搜尋">
            <a:hlinkClick r:id="" action="ppaction://media"/>
            <a:extLst>
              <a:ext uri="{FF2B5EF4-FFF2-40B4-BE49-F238E27FC236}">
                <a16:creationId xmlns:a16="http://schemas.microsoft.com/office/drawing/2014/main" id="{F8317C39-AEB1-4B2E-A555-AA971E99C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8" y="-186102"/>
            <a:ext cx="19228448" cy="10816002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B0C6F0B5-045C-49D3-A9EC-3A35C6461134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572752" y="4909412"/>
            <a:ext cx="5466499" cy="125729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3919110" y="4957035"/>
            <a:ext cx="400132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rcRect/>
          <a:stretch>
            <a:fillRect/>
          </a:stretch>
        </p:blipFill>
        <p:spPr>
          <a:xfrm>
            <a:off x="7671261" y="0"/>
            <a:ext cx="787984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6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72628" y="6059201"/>
            <a:ext cx="4394980" cy="41148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30880" t="19011" r="7192" b="5927"/>
          <a:stretch>
            <a:fillRect/>
          </a:stretch>
        </p:blipFill>
        <p:spPr>
          <a:xfrm>
            <a:off x="5038783" y="2398764"/>
            <a:ext cx="9739628" cy="565368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6421"/>
          <a:stretch>
            <a:fillRect/>
          </a:stretch>
        </p:blipFill>
        <p:spPr>
          <a:xfrm>
            <a:off x="4921361" y="2278419"/>
            <a:ext cx="9995109" cy="589260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88011" y="538135"/>
            <a:ext cx="5831637" cy="134127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50">
            <a:extLst>
              <a:ext uri="{FF2B5EF4-FFF2-40B4-BE49-F238E27FC236}">
                <a16:creationId xmlns:a16="http://schemas.microsoft.com/office/drawing/2014/main" id="{01848BA1-A4C7-452B-9DFE-7F1FA560F4BF}"/>
              </a:ext>
            </a:extLst>
          </p:cNvPr>
          <p:cNvSpPr/>
          <p:nvPr/>
        </p:nvSpPr>
        <p:spPr>
          <a:xfrm>
            <a:off x="-304800" y="-146535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15553" y="6398281"/>
            <a:ext cx="5736921" cy="131949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3157068" y="6477002"/>
            <a:ext cx="503968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31725" y="2677529"/>
            <a:ext cx="9698786" cy="5622666"/>
            <a:chOff x="0" y="0"/>
            <a:chExt cx="12931715" cy="749688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6221" t="528" r="15231" b="4340"/>
            <a:stretch>
              <a:fillRect/>
            </a:stretch>
          </p:blipFill>
          <p:spPr>
            <a:xfrm>
              <a:off x="0" y="0"/>
              <a:ext cx="12931715" cy="749688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1799" t="1536" r="5010" b="6315"/>
            <a:stretch>
              <a:fillRect/>
            </a:stretch>
          </p:blipFill>
          <p:spPr>
            <a:xfrm>
              <a:off x="751042" y="0"/>
              <a:ext cx="1478715" cy="1637961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972805" y="2453726"/>
            <a:ext cx="9995109" cy="800858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11" name="Group 11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12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669753" y="471035"/>
            <a:ext cx="6415119" cy="147547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386152" y="5200650"/>
            <a:ext cx="223627" cy="21842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內容管理">
            <a:hlinkClick r:id="" action="ppaction://media"/>
            <a:extLst>
              <a:ext uri="{FF2B5EF4-FFF2-40B4-BE49-F238E27FC236}">
                <a16:creationId xmlns:a16="http://schemas.microsoft.com/office/drawing/2014/main" id="{11507F4D-5308-452A-9923-F813D851D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A62D4CBE-AA16-4081-ABDB-CF2D3BC18402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17741" y="7974086"/>
            <a:ext cx="503968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6079" y="7929744"/>
            <a:ext cx="5437969" cy="1250733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26532" t="1726" r="1096" b="11459"/>
          <a:stretch>
            <a:fillRect/>
          </a:stretch>
        </p:blipFill>
        <p:spPr>
          <a:xfrm>
            <a:off x="5142155" y="2497119"/>
            <a:ext cx="9688356" cy="558754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07448" y="542251"/>
            <a:ext cx="5211467" cy="119863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92077" y="6285763"/>
            <a:ext cx="4920538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</a:blip>
          <a:srcRect t="18406" b="18406"/>
          <a:stretch>
            <a:fillRect/>
          </a:stretch>
        </p:blipFill>
        <p:spPr>
          <a:xfrm>
            <a:off x="-545547" y="2358502"/>
            <a:ext cx="19071054" cy="802848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302617" y="2955168"/>
            <a:ext cx="9446617" cy="5313655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t="-9339" b="-933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14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3497" b="84608"/>
          <a:stretch>
            <a:fillRect/>
          </a:stretch>
        </p:blipFill>
        <p:spPr>
          <a:xfrm rot="547491">
            <a:off x="4195227" y="971858"/>
            <a:ext cx="14885747" cy="14093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3497" b="84608"/>
          <a:stretch>
            <a:fillRect/>
          </a:stretch>
        </p:blipFill>
        <p:spPr>
          <a:xfrm rot="-326947">
            <a:off x="5574860" y="1635119"/>
            <a:ext cx="15993538" cy="15142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038911" y="2765891"/>
            <a:ext cx="4114800" cy="4114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049711" y="8343163"/>
            <a:ext cx="1703199" cy="1703199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28700" y="973370"/>
            <a:ext cx="583227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系統特色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56734" y="3003488"/>
            <a:ext cx="7133034" cy="98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5714">
                <a:solidFill>
                  <a:srgbClr val="004AAD"/>
                </a:solidFill>
                <a:ea typeface="Blinker"/>
              </a:rPr>
              <a:t>我們有甚麼特色呢？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48117" y="3896568"/>
            <a:ext cx="8996650" cy="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2"/>
              </a:lnSpc>
            </a:pPr>
            <a:r>
              <a:rPr lang="en-US" sz="4723">
                <a:solidFill>
                  <a:srgbClr val="000000"/>
                </a:solidFill>
                <a:latin typeface="Blinker"/>
              </a:rPr>
              <a:t>OUR SYSTEM FEATURES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37734" y="5102951"/>
            <a:ext cx="6752034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內文多樣化的題目和教材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杨任东竹石体"/>
              </a:rPr>
              <a:t> 系統化的分類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搜索和過濾功能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解答和解析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用戶社群討論區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6413" y="7185757"/>
            <a:ext cx="4626532" cy="23942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88192" y="2621553"/>
            <a:ext cx="3518132" cy="4107003"/>
            <a:chOff x="0" y="0"/>
            <a:chExt cx="1224476" cy="14294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6413" y="2784190"/>
            <a:ext cx="3961689" cy="768024"/>
            <a:chOff x="0" y="0"/>
            <a:chExt cx="1378855" cy="2673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15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30478" y="5488614"/>
            <a:ext cx="3518132" cy="4107003"/>
            <a:chOff x="0" y="0"/>
            <a:chExt cx="1224476" cy="14294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008700" y="5651251"/>
            <a:ext cx="3961689" cy="768024"/>
            <a:chOff x="0" y="0"/>
            <a:chExt cx="1378855" cy="2673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415124" y="5596566"/>
            <a:ext cx="7148840" cy="82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教師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365778" y="2621553"/>
            <a:ext cx="3518132" cy="4107003"/>
            <a:chOff x="0" y="0"/>
            <a:chExt cx="1224476" cy="14294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144000" y="2784190"/>
            <a:ext cx="3961689" cy="768024"/>
            <a:chOff x="0" y="0"/>
            <a:chExt cx="1378855" cy="2673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803717" y="5488614"/>
            <a:ext cx="3518132" cy="4107003"/>
            <a:chOff x="0" y="0"/>
            <a:chExt cx="1224476" cy="142943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581939" y="5651251"/>
            <a:ext cx="3961689" cy="768024"/>
            <a:chOff x="0" y="0"/>
            <a:chExt cx="1378855" cy="2673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08559" y="6580146"/>
            <a:ext cx="961970" cy="96197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122496" y="3636562"/>
            <a:ext cx="849523" cy="1099706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12744" y="3703509"/>
            <a:ext cx="1425553" cy="96581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058761" y="6604732"/>
            <a:ext cx="1008043" cy="945041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946082" y="2659724"/>
            <a:ext cx="3229164" cy="2647915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6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972143">
            <a:off x="11629787" y="3710513"/>
            <a:ext cx="417020" cy="489892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230478" y="2553657"/>
            <a:ext cx="3455492" cy="2773032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144000" y="6772684"/>
            <a:ext cx="2779230" cy="2807303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1762258" y="7542116"/>
            <a:ext cx="1819681" cy="1194165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13497" b="84608"/>
          <a:stretch>
            <a:fillRect/>
          </a:stretch>
        </p:blipFill>
        <p:spPr>
          <a:xfrm rot="547491">
            <a:off x="4195227" y="971858"/>
            <a:ext cx="14885747" cy="140939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13497" b="84608"/>
          <a:stretch>
            <a:fillRect/>
          </a:stretch>
        </p:blipFill>
        <p:spPr>
          <a:xfrm rot="-756441">
            <a:off x="10961444" y="772043"/>
            <a:ext cx="14885747" cy="140939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9059627" y="2709796"/>
            <a:ext cx="3960337" cy="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自學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82615" y="5576856"/>
            <a:ext cx="3960337" cy="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專業從事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67089" y="2730651"/>
            <a:ext cx="3960337" cy="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學生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28700" y="973370"/>
            <a:ext cx="96395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分享對象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28700" y="4779710"/>
            <a:ext cx="2561563" cy="18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學習資源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準備考試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提升成績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440014" y="7608761"/>
            <a:ext cx="2561563" cy="18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設計作業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提供學生練習資源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584802" y="4779710"/>
            <a:ext cx="2561563" cy="245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根據題材自我學習提升成績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endParaRPr lang="en-US" sz="3493">
              <a:solidFill>
                <a:srgbClr val="FFFFFF"/>
              </a:solidFill>
              <a:ea typeface="杨任东竹石体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3946082" y="7608761"/>
            <a:ext cx="2561563" cy="18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相關資源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專業培訓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知識更新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03239" y="1544870"/>
            <a:ext cx="19401201" cy="1091303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339" b="-933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88534" y="6207156"/>
            <a:ext cx="3038587" cy="3018013"/>
            <a:chOff x="0" y="0"/>
            <a:chExt cx="800286" cy="794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3754" y="6206191"/>
            <a:ext cx="3038587" cy="3018013"/>
            <a:chOff x="0" y="0"/>
            <a:chExt cx="800286" cy="794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22659" y="6206191"/>
            <a:ext cx="3038587" cy="3018013"/>
            <a:chOff x="0" y="0"/>
            <a:chExt cx="800286" cy="794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11088" y="6207156"/>
            <a:ext cx="3038587" cy="3018013"/>
            <a:chOff x="0" y="0"/>
            <a:chExt cx="800286" cy="7948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alphaModFix amt="80000"/>
          </a:blip>
          <a:srcRect t="29786" b="29786"/>
          <a:stretch>
            <a:fillRect/>
          </a:stretch>
        </p:blipFill>
        <p:spPr>
          <a:xfrm>
            <a:off x="0" y="2292246"/>
            <a:ext cx="20023257" cy="809473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16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3497" b="84608"/>
          <a:stretch>
            <a:fillRect/>
          </a:stretch>
        </p:blipFill>
        <p:spPr>
          <a:xfrm rot="547491">
            <a:off x="4195227" y="971858"/>
            <a:ext cx="14885747" cy="14093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28700" y="973370"/>
            <a:ext cx="5832277" cy="10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Extra Bold"/>
              </a:rPr>
              <a:t>SWOT分析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3497" b="84608"/>
          <a:stretch>
            <a:fillRect/>
          </a:stretch>
        </p:blipFill>
        <p:spPr>
          <a:xfrm rot="223615">
            <a:off x="-1664601" y="1122859"/>
            <a:ext cx="20954223" cy="19839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60709" y="2389245"/>
            <a:ext cx="13928952" cy="348223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86730" y="6089670"/>
            <a:ext cx="3251054" cy="325105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2" cstate="print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5192" y="2389245"/>
            <a:ext cx="1807017" cy="180701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771519" y="8265033"/>
            <a:ext cx="1605298" cy="198798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129454" y="6089670"/>
            <a:ext cx="3251054" cy="3251054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503396" y="6089670"/>
            <a:ext cx="3251054" cy="3251054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316425" y="6089670"/>
            <a:ext cx="3251054" cy="325105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443845" y="6305374"/>
            <a:ext cx="2622272" cy="2819647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0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644845" y="6262008"/>
            <a:ext cx="2594215" cy="2846875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5709213" y="6728557"/>
            <a:ext cx="2835782" cy="2172918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2057579" y="6430768"/>
            <a:ext cx="2509355" cy="2509355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5780699" y="3768771"/>
            <a:ext cx="2749458" cy="2749458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28705" y="7091627"/>
            <a:ext cx="292699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便利性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技術能力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31623" y="7091627"/>
            <a:ext cx="292699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市場需求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技術創新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26227" y="7072577"/>
            <a:ext cx="2469499" cy="128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908" lvl="1" indent="-398954">
              <a:lnSpc>
                <a:spcPts val="5174"/>
              </a:lnSpc>
              <a:buFont typeface="Arial"/>
              <a:buChar char="•"/>
            </a:pPr>
            <a:r>
              <a:rPr lang="en-US" sz="3695">
                <a:solidFill>
                  <a:srgbClr val="000000"/>
                </a:solidFill>
                <a:ea typeface="杨任东竹石体"/>
              </a:rPr>
              <a:t>使用者</a:t>
            </a:r>
          </a:p>
          <a:p>
            <a:pPr>
              <a:lnSpc>
                <a:spcPts val="5174"/>
              </a:lnSpc>
            </a:pPr>
            <a:r>
              <a:rPr lang="en-US" sz="3695">
                <a:solidFill>
                  <a:srgbClr val="000000"/>
                </a:solidFill>
                <a:latin typeface="杨任东竹石体"/>
              </a:rPr>
              <a:t>      接受度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316344" y="4848169"/>
            <a:ext cx="3664775" cy="997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6024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S-</a:t>
            </a:r>
            <a:r>
              <a:rPr lang="en-US" sz="6024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O策略</a:t>
            </a:r>
            <a:endParaRPr lang="en-US" sz="6024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3367579" y="7391665"/>
            <a:ext cx="29269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杨任东竹石体"/>
              </a:rPr>
              <a:t>競爭對手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002783" y="4826796"/>
            <a:ext cx="3597769" cy="99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28"/>
              </a:lnSpc>
            </a:pPr>
            <a:r>
              <a:rPr lang="en-US" sz="6020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S-</a:t>
            </a:r>
            <a:r>
              <a:rPr lang="en-US" sz="6020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T策略</a:t>
            </a:r>
            <a:endParaRPr lang="en-US" sz="6020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175993" y="9150506"/>
            <a:ext cx="3882058" cy="125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6629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W-</a:t>
            </a:r>
            <a:r>
              <a:rPr lang="en-US" sz="6629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O策略</a:t>
            </a:r>
            <a:endParaRPr lang="en-US" sz="6629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017559" y="9200248"/>
            <a:ext cx="3813100" cy="125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6629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W-</a:t>
            </a:r>
            <a:r>
              <a:rPr lang="en-US" sz="6629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T策略</a:t>
            </a:r>
            <a:endParaRPr lang="en-US" sz="6629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8870" y="9059030"/>
            <a:ext cx="936442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17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47092" y="724768"/>
            <a:ext cx="7966236" cy="10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結論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16726" y="2790141"/>
            <a:ext cx="4267442" cy="4981734"/>
            <a:chOff x="0" y="0"/>
            <a:chExt cx="1224476" cy="14294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8566" y="4362205"/>
            <a:ext cx="3163760" cy="316376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047712" y="2987417"/>
            <a:ext cx="4805469" cy="931601"/>
            <a:chOff x="0" y="0"/>
            <a:chExt cx="1378855" cy="2673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8532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評價反饋蒐集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916392" y="2790141"/>
            <a:ext cx="4267442" cy="4981734"/>
            <a:chOff x="0" y="0"/>
            <a:chExt cx="1224476" cy="142943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79738" y="4368658"/>
            <a:ext cx="3140751" cy="316376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6647379" y="2987417"/>
            <a:ext cx="4805469" cy="931601"/>
            <a:chOff x="0" y="0"/>
            <a:chExt cx="1378855" cy="26730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648199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提供參考指南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990244">
            <a:off x="13313275" y="6684753"/>
            <a:ext cx="5646381" cy="41148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2516059" y="2790141"/>
            <a:ext cx="4267442" cy="4981734"/>
            <a:chOff x="0" y="0"/>
            <a:chExt cx="1224476" cy="142943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35313" y="4122748"/>
            <a:ext cx="3428934" cy="3403217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12247045" y="2987417"/>
            <a:ext cx="4805469" cy="931601"/>
            <a:chOff x="0" y="0"/>
            <a:chExt cx="1378855" cy="2673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247865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促進社群參與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262152" y="8280651"/>
            <a:ext cx="1955297" cy="1955297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853181" y="8191548"/>
            <a:ext cx="7315200" cy="2317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8870" y="9059030"/>
            <a:ext cx="936442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18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990244">
            <a:off x="13313275" y="6684753"/>
            <a:ext cx="5646381" cy="411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62152" y="8280651"/>
            <a:ext cx="1955297" cy="195529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53181" y="8191548"/>
            <a:ext cx="7315200" cy="231768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316726" y="2790141"/>
            <a:ext cx="4267442" cy="4981734"/>
            <a:chOff x="0" y="0"/>
            <a:chExt cx="1224476" cy="14294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939708" y="4453951"/>
            <a:ext cx="3021478" cy="3021478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047712" y="2987417"/>
            <a:ext cx="4805469" cy="931601"/>
            <a:chOff x="0" y="0"/>
            <a:chExt cx="1378855" cy="2673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921126" y="2790141"/>
            <a:ext cx="4267442" cy="4981734"/>
            <a:chOff x="0" y="0"/>
            <a:chExt cx="1224476" cy="142943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256165" y="4453951"/>
            <a:ext cx="3597365" cy="2910595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6652112" y="2987417"/>
            <a:ext cx="4805469" cy="931601"/>
            <a:chOff x="0" y="0"/>
            <a:chExt cx="1378855" cy="26730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16059" y="2790141"/>
            <a:ext cx="4267442" cy="4981734"/>
            <a:chOff x="0" y="0"/>
            <a:chExt cx="1224476" cy="14294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247045" y="2987417"/>
            <a:ext cx="4805469" cy="931601"/>
            <a:chOff x="0" y="0"/>
            <a:chExt cx="1378855" cy="26730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895343" y="4211961"/>
            <a:ext cx="3394574" cy="3394574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788768" y="4095526"/>
            <a:ext cx="1006501" cy="94544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047092" y="724768"/>
            <a:ext cx="7966236" cy="10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未來發展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8532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客製化學習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52932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高互動性社群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876796" y="2885612"/>
            <a:ext cx="5565017" cy="104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學習平台整合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目錄1">
            <a:hlinkClick r:id="" action="ppaction://media"/>
            <a:extLst>
              <a:ext uri="{FF2B5EF4-FFF2-40B4-BE49-F238E27FC236}">
                <a16:creationId xmlns:a16="http://schemas.microsoft.com/office/drawing/2014/main" id="{DEAABCCC-1E00-443E-8833-2172A1356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58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576" y="-36779"/>
            <a:ext cx="18613154" cy="10469899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42D6DEE4-C5CA-4B6D-9772-C3B48F1DDBA6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590527" y="200083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326365" y="1493470"/>
            <a:ext cx="6604748" cy="151909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352570" y="1672028"/>
            <a:ext cx="408506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75282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68155" y="9171678"/>
            <a:ext cx="2091181" cy="20911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996266"/>
            <a:ext cx="3821683" cy="382168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87570" y="8050705"/>
            <a:ext cx="2050000" cy="20500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11614" y="9212859"/>
            <a:ext cx="2050000" cy="20500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29712" y="1883616"/>
            <a:ext cx="7157859" cy="602349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313445" y="4117356"/>
            <a:ext cx="1829779" cy="2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6"/>
              </a:lnSpc>
            </a:pPr>
            <a:r>
              <a:rPr lang="en-US" sz="1518">
                <a:solidFill>
                  <a:srgbClr val="004AAD"/>
                </a:solidFill>
                <a:latin typeface="Open Sans Extra Bold"/>
              </a:rPr>
              <a:t>Question session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6413" y="9059030"/>
            <a:ext cx="96135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19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0509" y="473720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40606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92328" y="3539196"/>
            <a:ext cx="1304930" cy="27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zh-TW" altLang="en-US" sz="1660" dirty="0">
                <a:solidFill>
                  <a:srgbClr val="4C6FBF"/>
                </a:solidFill>
                <a:ea typeface="Noto Sans T Chinese Bold"/>
              </a:rPr>
              <a:t>謝謝聆聽！</a:t>
            </a:r>
            <a:endParaRPr lang="en-US" sz="1660" dirty="0">
              <a:solidFill>
                <a:srgbClr val="4C6FBF"/>
              </a:solidFill>
              <a:ea typeface="Noto Sans T Chines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Q&amp;A">
            <a:hlinkClick r:id="" action="ppaction://media"/>
            <a:extLst>
              <a:ext uri="{FF2B5EF4-FFF2-40B4-BE49-F238E27FC236}">
                <a16:creationId xmlns:a16="http://schemas.microsoft.com/office/drawing/2014/main" id="{18575DC7-1408-4BED-97EA-9953EA19F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5888" y="-700811"/>
            <a:ext cx="21553181" cy="12123664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DAFC5D2-76F2-489B-8BE8-CCFB3B36F95E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93948" y="599365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68155" y="9171678"/>
            <a:ext cx="2091181" cy="20911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996266"/>
            <a:ext cx="3821683" cy="382168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87570" y="8050705"/>
            <a:ext cx="2050000" cy="20500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11614" y="9212859"/>
            <a:ext cx="2050000" cy="20500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190537" y="3787371"/>
            <a:ext cx="7782053" cy="654876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74839" y="1257428"/>
            <a:ext cx="2971741" cy="268571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633048" y="5500188"/>
            <a:ext cx="4334522" cy="61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6"/>
              </a:lnSpc>
            </a:pPr>
            <a:r>
              <a:rPr lang="en-US" sz="3597">
                <a:solidFill>
                  <a:srgbClr val="004AAD"/>
                </a:solidFill>
                <a:latin typeface="Open Sans Extra Bold"/>
              </a:rPr>
              <a:t>Question session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66413" y="9059030"/>
            <a:ext cx="961356" cy="75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19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5770" y="4000417"/>
            <a:ext cx="722907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6FBF"/>
                </a:solidFill>
                <a:ea typeface="Noto Sans T Chinese Bold"/>
              </a:rPr>
              <a:t>謝謝聆聽！</a:t>
            </a:r>
          </a:p>
        </p:txBody>
      </p:sp>
      <p:sp>
        <p:nvSpPr>
          <p:cNvPr id="35" name="TextBox 48">
            <a:extLst>
              <a:ext uri="{FF2B5EF4-FFF2-40B4-BE49-F238E27FC236}">
                <a16:creationId xmlns:a16="http://schemas.microsoft.com/office/drawing/2014/main" id="{F4C12BAC-CCCC-4615-9C28-3A74D254231B}"/>
              </a:ext>
            </a:extLst>
          </p:cNvPr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 dirty="0" err="1">
                <a:solidFill>
                  <a:srgbClr val="004AAD"/>
                </a:solidFill>
                <a:ea typeface="杨任东竹石体"/>
              </a:rPr>
              <a:t>不要心灰意code</a:t>
            </a:r>
            <a:endParaRPr lang="en-US" sz="2835" dirty="0">
              <a:solidFill>
                <a:srgbClr val="004AAD"/>
              </a:solidFill>
              <a:ea typeface="杨任东竹石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目錄2">
            <a:hlinkClick r:id="" action="ppaction://media"/>
            <a:extLst>
              <a:ext uri="{FF2B5EF4-FFF2-40B4-BE49-F238E27FC236}">
                <a16:creationId xmlns:a16="http://schemas.microsoft.com/office/drawing/2014/main" id="{2BA52192-D72C-41E5-8EB6-F6BF30EA57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92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4801" y="-171451"/>
            <a:ext cx="18770551" cy="10558435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C930649C-F63C-4193-BF60-39103E76C19B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95935" y="3821807"/>
            <a:ext cx="408506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668406" y="3624408"/>
            <a:ext cx="6604748" cy="1519092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6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目錄3">
            <a:hlinkClick r:id="" action="ppaction://media"/>
            <a:extLst>
              <a:ext uri="{FF2B5EF4-FFF2-40B4-BE49-F238E27FC236}">
                <a16:creationId xmlns:a16="http://schemas.microsoft.com/office/drawing/2014/main" id="{2DFA102E-A5FA-44B2-AE27-5D521D9A97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76" end="3606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8600" y="-128589"/>
            <a:ext cx="18776370" cy="1056170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60D3A90B-3190-4FA9-BE2D-622AA9CED612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7427149" y="6080894"/>
            <a:ext cx="400132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570357" y="5871359"/>
            <a:ext cx="6604748" cy="1519092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目錄4">
            <a:hlinkClick r:id="" action="ppaction://media"/>
            <a:extLst>
              <a:ext uri="{FF2B5EF4-FFF2-40B4-BE49-F238E27FC236}">
                <a16:creationId xmlns:a16="http://schemas.microsoft.com/office/drawing/2014/main" id="{AFD18E25-F25E-416E-A019-CA469DB04B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762133" cy="105537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A0D4D27F-B801-4D99-B318-60FA6B2A56D1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6163152" y="8527071"/>
            <a:ext cx="576533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098286" y="8292413"/>
            <a:ext cx="6604748" cy="1519092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649780" y="6946209"/>
            <a:ext cx="2971093" cy="2971093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383" y="580403"/>
            <a:ext cx="7315200" cy="23176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 dirty="0" err="1">
                <a:solidFill>
                  <a:srgbClr val="004AAD"/>
                </a:solidFill>
                <a:ea typeface="杨任东竹石体"/>
              </a:rPr>
              <a:t>不要心灰意code</a:t>
            </a:r>
            <a:endParaRPr lang="en-US" sz="2835" dirty="0">
              <a:solidFill>
                <a:srgbClr val="004AAD"/>
              </a:solidFill>
              <a:ea typeface="杨任东竹石体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349" y="-115186"/>
            <a:ext cx="18288000" cy="3762589"/>
            <a:chOff x="0" y="0"/>
            <a:chExt cx="4816593" cy="9909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0970"/>
            </a:xfrm>
            <a:custGeom>
              <a:avLst/>
              <a:gdLst/>
              <a:ahLst/>
              <a:cxnLst/>
              <a:rect l="l" t="t" r="r" b="b"/>
              <a:pathLst>
                <a:path w="4816592" h="990970">
                  <a:moveTo>
                    <a:pt x="0" y="0"/>
                  </a:moveTo>
                  <a:lnTo>
                    <a:pt x="4816592" y="0"/>
                  </a:lnTo>
                  <a:lnTo>
                    <a:pt x="4816592" y="990970"/>
                  </a:lnTo>
                  <a:lnTo>
                    <a:pt x="0" y="9909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120678" y="7139700"/>
            <a:ext cx="3129080" cy="2147016"/>
            <a:chOff x="0" y="0"/>
            <a:chExt cx="1356925" cy="9310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9447" y="5321984"/>
            <a:ext cx="3267732" cy="2242152"/>
            <a:chOff x="0" y="0"/>
            <a:chExt cx="1356925" cy="93105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62328" y="5893015"/>
            <a:ext cx="3133544" cy="2150079"/>
            <a:chOff x="0" y="0"/>
            <a:chExt cx="1356925" cy="9310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87290" y="8097155"/>
            <a:ext cx="3883619" cy="35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>
                <a:solidFill>
                  <a:srgbClr val="000000"/>
                </a:solidFill>
                <a:ea typeface="Blinker"/>
              </a:rPr>
              <a:t>組長    前端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809132" y="7137743"/>
            <a:ext cx="3122672" cy="2142618"/>
            <a:chOff x="0" y="0"/>
            <a:chExt cx="1356925" cy="93105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214355" y="5368834"/>
            <a:ext cx="3421153" cy="2347421"/>
            <a:chOff x="0" y="0"/>
            <a:chExt cx="1356925" cy="9310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31246" y="4216729"/>
            <a:ext cx="1587371" cy="283459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55773" y="4350488"/>
            <a:ext cx="2339009" cy="2932926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6380285" y="3828378"/>
            <a:ext cx="5273529" cy="1411772"/>
            <a:chOff x="0" y="0"/>
            <a:chExt cx="1388913" cy="3718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88913" cy="371825"/>
            </a:xfrm>
            <a:custGeom>
              <a:avLst/>
              <a:gdLst/>
              <a:ahLst/>
              <a:cxnLst/>
              <a:rect l="l" t="t" r="r" b="b"/>
              <a:pathLst>
                <a:path w="1388913" h="371825">
                  <a:moveTo>
                    <a:pt x="0" y="0"/>
                  </a:moveTo>
                  <a:lnTo>
                    <a:pt x="1388913" y="0"/>
                  </a:lnTo>
                  <a:lnTo>
                    <a:pt x="1388913" y="371825"/>
                  </a:lnTo>
                  <a:lnTo>
                    <a:pt x="0" y="371825"/>
                  </a:lnTo>
                  <a:close/>
                </a:path>
              </a:pathLst>
            </a:custGeom>
            <a:solidFill>
              <a:srgbClr val="FCCFB3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27756" y="5498432"/>
            <a:ext cx="1145255" cy="3105777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13490" y="3979089"/>
            <a:ext cx="2019646" cy="2834591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519227" y="2348750"/>
            <a:ext cx="3197028" cy="1252116"/>
            <a:chOff x="0" y="0"/>
            <a:chExt cx="842016" cy="3297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42016" cy="329775"/>
            </a:xfrm>
            <a:custGeom>
              <a:avLst/>
              <a:gdLst/>
              <a:ahLst/>
              <a:cxnLst/>
              <a:rect l="l" t="t" r="r" b="b"/>
              <a:pathLst>
                <a:path w="842016" h="329775">
                  <a:moveTo>
                    <a:pt x="0" y="0"/>
                  </a:moveTo>
                  <a:lnTo>
                    <a:pt x="842016" y="0"/>
                  </a:lnTo>
                  <a:lnTo>
                    <a:pt x="842016" y="329775"/>
                  </a:lnTo>
                  <a:lnTo>
                    <a:pt x="0" y="329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603759" y="5223007"/>
            <a:ext cx="2197781" cy="338120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47092" y="558082"/>
            <a:ext cx="1886076" cy="2868557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4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731897">
            <a:off x="546595" y="433930"/>
            <a:ext cx="884288" cy="884288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4238062" y="516170"/>
            <a:ext cx="592107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楊進雄教授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299198" y="3231061"/>
            <a:ext cx="4844802" cy="29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8"/>
              </a:lnSpc>
            </a:pPr>
            <a:r>
              <a:rPr lang="en-US" sz="1734">
                <a:solidFill>
                  <a:srgbClr val="FCFDFE"/>
                </a:solidFill>
                <a:ea typeface="Noto Sans T Chinese Bold"/>
              </a:rPr>
              <a:t>學歷：國立臺灣科技大學資訊管理系管理學碩博士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862720" y="3775100"/>
            <a:ext cx="8332759" cy="13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Noto Sans T Chinese Bold"/>
              </a:rPr>
              <a:t>我們的團隊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46175" y="9350158"/>
            <a:ext cx="3878087" cy="3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125">
                <a:solidFill>
                  <a:srgbClr val="000000"/>
                </a:solidFill>
                <a:ea typeface="Blinker"/>
              </a:rPr>
              <a:t>組員    後端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329211" y="8718266"/>
            <a:ext cx="2712015" cy="42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FFFFFF"/>
                </a:solidFill>
                <a:latin typeface="Blinker"/>
              </a:rPr>
              <a:t>10856037朱羿安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8349" y="7622552"/>
            <a:ext cx="4049928" cy="38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19">
                <a:solidFill>
                  <a:srgbClr val="000000"/>
                </a:solidFill>
                <a:ea typeface="Blinker"/>
              </a:rPr>
              <a:t>組員    後端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07220" y="6982555"/>
            <a:ext cx="2832186" cy="4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</a:pPr>
            <a:r>
              <a:rPr lang="en-US" sz="2537">
                <a:solidFill>
                  <a:srgbClr val="FFFFFF"/>
                </a:solidFill>
                <a:latin typeface="Blinker"/>
              </a:rPr>
              <a:t>10856016陳柏任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671158" y="7473914"/>
            <a:ext cx="2715884" cy="42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2">
                <a:solidFill>
                  <a:srgbClr val="FFFFFF"/>
                </a:solidFill>
                <a:latin typeface="Blinker"/>
              </a:rPr>
              <a:t>10856018黃塏閎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435396" y="9343595"/>
            <a:ext cx="3870144" cy="35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121">
                <a:solidFill>
                  <a:srgbClr val="000000"/>
                </a:solidFill>
                <a:ea typeface="Blinker"/>
              </a:rPr>
              <a:t>組長    前端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017237" y="8722484"/>
            <a:ext cx="2706460" cy="84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Blinker"/>
              </a:rPr>
              <a:t>10856046李芃箴</a:t>
            </a:r>
          </a:p>
          <a:p>
            <a:pPr algn="ctr">
              <a:lnSpc>
                <a:spcPts val="3394"/>
              </a:lnSpc>
            </a:pPr>
            <a:endParaRPr lang="en-US" sz="2424">
              <a:solidFill>
                <a:srgbClr val="FFFFFF"/>
              </a:solidFill>
              <a:latin typeface="Blinker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4248277" y="2282075"/>
            <a:ext cx="9811877" cy="66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3917">
                <a:solidFill>
                  <a:srgbClr val="FCFDFE"/>
                </a:solidFill>
                <a:ea typeface="Noto Sans T Chinese Bold"/>
              </a:rPr>
              <a:t>專長：程式設計、資訊電腦網路、Linux系統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804895" y="7779649"/>
            <a:ext cx="4240072" cy="39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4">
                <a:solidFill>
                  <a:srgbClr val="000000"/>
                </a:solidFill>
                <a:ea typeface="Blinker"/>
              </a:rPr>
              <a:t>組員    前端整合後端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442353" y="7100079"/>
            <a:ext cx="2965157" cy="45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8"/>
              </a:lnSpc>
            </a:pPr>
            <a:r>
              <a:rPr lang="en-US" sz="2656">
                <a:solidFill>
                  <a:srgbClr val="FFFFFF"/>
                </a:solidFill>
                <a:latin typeface="Blinker"/>
              </a:rPr>
              <a:t>10856022 李明熹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sp>
        <p:nvSpPr>
          <p:cNvPr id="55" name="矩形 54">
            <a:extLst>
              <a:ext uri="{FF2B5EF4-FFF2-40B4-BE49-F238E27FC236}">
                <a16:creationId xmlns:a16="http://schemas.microsoft.com/office/drawing/2014/main" id="{E0B410B4-4249-821F-1615-32F72DF87F40}"/>
              </a:ext>
            </a:extLst>
          </p:cNvPr>
          <p:cNvSpPr/>
          <p:nvPr/>
        </p:nvSpPr>
        <p:spPr>
          <a:xfrm>
            <a:off x="4" y="2370468"/>
            <a:ext cx="18287996" cy="8016517"/>
          </a:xfrm>
          <a:prstGeom prst="rect">
            <a:avLst/>
          </a:prstGeom>
          <a:solidFill>
            <a:srgbClr val="BDBDB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2" name="Group 12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1028700" y="973370"/>
            <a:ext cx="9334262" cy="10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 err="1">
                <a:solidFill>
                  <a:srgbClr val="FFFFFF"/>
                </a:solidFill>
                <a:ea typeface="Open Sans Extra Bold"/>
              </a:rPr>
              <a:t>專題主題</a:t>
            </a:r>
            <a:endParaRPr lang="en-US" sz="6000" dirty="0">
              <a:solidFill>
                <a:srgbClr val="FFFFFF"/>
              </a:solidFill>
              <a:ea typeface="Open Sans Extra Bold"/>
            </a:endParaRPr>
          </a:p>
        </p:txBody>
      </p:sp>
      <p:pic>
        <p:nvPicPr>
          <p:cNvPr id="53" name="圖片 52">
            <a:extLst>
              <a:ext uri="{FF2B5EF4-FFF2-40B4-BE49-F238E27FC236}">
                <a16:creationId xmlns:a16="http://schemas.microsoft.com/office/drawing/2014/main" id="{D7A3E15D-1452-B134-3271-DD711FB21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1" y="3806256"/>
            <a:ext cx="7611159" cy="3708000"/>
          </a:xfrm>
          <a:prstGeom prst="rect">
            <a:avLst/>
          </a:prstGeom>
        </p:spPr>
      </p:pic>
      <p:sp>
        <p:nvSpPr>
          <p:cNvPr id="56" name="矩形 55">
            <a:extLst>
              <a:ext uri="{FF2B5EF4-FFF2-40B4-BE49-F238E27FC236}">
                <a16:creationId xmlns:a16="http://schemas.microsoft.com/office/drawing/2014/main" id="{EF16C4F2-D020-F016-5138-06E29082B36F}"/>
              </a:ext>
            </a:extLst>
          </p:cNvPr>
          <p:cNvSpPr/>
          <p:nvPr/>
        </p:nvSpPr>
        <p:spPr>
          <a:xfrm>
            <a:off x="12396876" y="3806256"/>
            <a:ext cx="709524" cy="3589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9" name="圖片 48">
            <a:extLst>
              <a:ext uri="{FF2B5EF4-FFF2-40B4-BE49-F238E27FC236}">
                <a16:creationId xmlns:a16="http://schemas.microsoft.com/office/drawing/2014/main" id="{B4B22D98-B18B-6968-29DC-391A160387F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7" t="15767" r="19108" b="20370"/>
          <a:stretch/>
        </p:blipFill>
        <p:spPr>
          <a:xfrm>
            <a:off x="11537198" y="5894053"/>
            <a:ext cx="1264402" cy="1459247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58984" y="9065313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4</a:t>
            </a:r>
          </a:p>
        </p:txBody>
      </p:sp>
      <p:pic>
        <p:nvPicPr>
          <p:cNvPr id="51" name="圖片 50">
            <a:extLst>
              <a:ext uri="{FF2B5EF4-FFF2-40B4-BE49-F238E27FC236}">
                <a16:creationId xmlns:a16="http://schemas.microsoft.com/office/drawing/2014/main" id="{4FA6576C-AC6E-2510-5AD5-30D67F7BB9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6FB"/>
              </a:clrFrom>
              <a:clrTo>
                <a:srgbClr val="FFF6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" r="1212" b="5284"/>
          <a:stretch/>
        </p:blipFill>
        <p:spPr>
          <a:xfrm>
            <a:off x="4449500" y="3016958"/>
            <a:ext cx="9388995" cy="747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2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17741" y="6099283"/>
            <a:ext cx="5998447" cy="3374084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2579" r="-1761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5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425619" y="2577730"/>
            <a:ext cx="4561426" cy="2565770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4238" t="-925" b="-26110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0412335" y="5211399"/>
            <a:ext cx="7420376" cy="4173909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r="-13372"/>
              </a:stretch>
            </a:blipFill>
          </p:spPr>
        </p:sp>
      </p:grpSp>
      <p:sp>
        <p:nvSpPr>
          <p:cNvPr id="26" name="AutoShape 26"/>
          <p:cNvSpPr/>
          <p:nvPr/>
        </p:nvSpPr>
        <p:spPr>
          <a:xfrm>
            <a:off x="884309" y="5299458"/>
            <a:ext cx="42326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11005153" y="4745528"/>
            <a:ext cx="62541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84309" y="4463967"/>
            <a:ext cx="4232656" cy="69261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005153" y="3529825"/>
            <a:ext cx="6254147" cy="1023406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28700" y="973370"/>
            <a:ext cx="9334262" cy="10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為甚麼要做這個專題呢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299696" y="9454317"/>
            <a:ext cx="6172911" cy="10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"/>
              </a:lnSpc>
            </a:pPr>
            <a:r>
              <a:rPr lang="en-US" sz="600">
                <a:solidFill>
                  <a:srgbClr val="FF5757"/>
                </a:solidFill>
                <a:latin typeface="Noto Sans T Chinese"/>
              </a:rPr>
              <a:t>https://steam.oxxostudio.tw/category/python/info/index.html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09375" y="9576567"/>
            <a:ext cx="6172911" cy="10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"/>
              </a:lnSpc>
            </a:pPr>
            <a:r>
              <a:rPr lang="en-US" sz="600">
                <a:solidFill>
                  <a:srgbClr val="FF5757"/>
                </a:solidFill>
                <a:latin typeface="Noto Sans T Chinese"/>
              </a:rPr>
              <a:t>https://docs.google.com/document/d/1jOjyMrkb0Qwu3g2u6zhhaE2Z8XFb-Y2DqToGzEq1dhU/edit#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50477" y="5192349"/>
            <a:ext cx="3722485" cy="10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603">
                <a:solidFill>
                  <a:srgbClr val="FF5757"/>
                </a:solidFill>
                <a:latin typeface="Noto Sans T Chinese"/>
              </a:rPr>
              <a:t>https://hackmd.io/bHxsqmtRT0iU9xqHNgZK-w?view#Python%E9%81%8B%E7%AE%97%E5%AD%90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6352" y="4467506"/>
            <a:ext cx="4088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CFDFE"/>
                </a:solidFill>
                <a:ea typeface="Noto Sans T Chinese"/>
              </a:rPr>
              <a:t>有教材但？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40501" y="3613323"/>
            <a:ext cx="5983451" cy="713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17"/>
              </a:lnSpc>
              <a:spcBef>
                <a:spcPct val="0"/>
              </a:spcBef>
            </a:pPr>
            <a:r>
              <a:rPr lang="en-US" sz="4155">
                <a:solidFill>
                  <a:srgbClr val="FCFDFE"/>
                </a:solidFill>
                <a:ea typeface="Noto Sans T Chinese"/>
              </a:rPr>
              <a:t>有題庫但？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352</Words>
  <Application>Microsoft Macintosh PowerPoint</Application>
  <PresentationFormat>自訂</PresentationFormat>
  <Paragraphs>216</Paragraphs>
  <Slides>31</Slides>
  <Notes>1</Notes>
  <HiddenSlides>0</HiddenSlides>
  <MMClips>10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Calibri</vt:lpstr>
      <vt:lpstr>Open Sans Extra Bold</vt:lpstr>
      <vt:lpstr>Blinker</vt:lpstr>
      <vt:lpstr>Arial</vt:lpstr>
      <vt:lpstr>杨任东竹石体</vt:lpstr>
      <vt:lpstr>Noto Sans T Chinese Bold</vt:lpstr>
      <vt:lpstr>Noto Sans T Chinese</vt:lpstr>
      <vt:lpstr>王漢宗疊圓體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1評專題報告</dc:title>
  <cp:lastModifiedBy>10856022_李明熹</cp:lastModifiedBy>
  <cp:revision>14</cp:revision>
  <dcterms:created xsi:type="dcterms:W3CDTF">2006-08-16T00:00:00Z</dcterms:created>
  <dcterms:modified xsi:type="dcterms:W3CDTF">2023-05-18T09:18:45Z</dcterms:modified>
  <dc:identifier>DAFi9KNu0us</dc:identifier>
</cp:coreProperties>
</file>